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Baskerville Display PT" panose="02020502070401020303" pitchFamily="18" charset="0"/>
      <p:regular r:id="rId25"/>
    </p:embeddedFont>
    <p:embeddedFont>
      <p:font typeface="Baskerville Display PT Bold" panose="02020502070401020303" pitchFamily="18" charset="0"/>
      <p:regular r:id="rId26"/>
    </p:embeddedFont>
    <p:embeddedFont>
      <p:font typeface="Inter" panose="020B0502030000000004" pitchFamily="34" charset="0"/>
      <p:regular r:id="rId27"/>
    </p:embeddedFont>
    <p:embeddedFont>
      <p:font typeface="Inter Bold" panose="020B0802030000000004" pitchFamily="34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07" autoAdjust="0"/>
  </p:normalViewPr>
  <p:slideViewPr>
    <p:cSldViewPr>
      <p:cViewPr varScale="1">
        <p:scale>
          <a:sx n="70" d="100"/>
          <a:sy n="70" d="100"/>
        </p:scale>
        <p:origin x="84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37462" y="832933"/>
            <a:ext cx="9413076" cy="4706538"/>
          </a:xfrm>
          <a:custGeom>
            <a:avLst/>
            <a:gdLst/>
            <a:ahLst/>
            <a:cxnLst/>
            <a:rect l="l" t="t" r="r" b="b"/>
            <a:pathLst>
              <a:path w="9413076" h="4706538">
                <a:moveTo>
                  <a:pt x="0" y="0"/>
                </a:moveTo>
                <a:lnTo>
                  <a:pt x="9413076" y="0"/>
                </a:lnTo>
                <a:lnTo>
                  <a:pt x="9413076" y="4706538"/>
                </a:lnTo>
                <a:lnTo>
                  <a:pt x="0" y="470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5777596"/>
            <a:ext cx="16230600" cy="239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9"/>
              </a:lnSpc>
            </a:pPr>
            <a:r>
              <a:rPr lang="en-US" sz="6878" spc="1375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DDSM - BREAST CANCER CLASSIFICATION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47343" y="8495096"/>
            <a:ext cx="6516797" cy="1231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8"/>
              </a:lnSpc>
            </a:pPr>
            <a:r>
              <a:rPr lang="en-US" sz="2334" spc="466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MAYA HAYAT - 322515669</a:t>
            </a:r>
          </a:p>
          <a:p>
            <a:pPr algn="ctr">
              <a:lnSpc>
                <a:spcPts val="3268"/>
              </a:lnSpc>
            </a:pPr>
            <a:r>
              <a:rPr lang="en-US" sz="2334" spc="466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Roy Wasker - 208957084</a:t>
            </a:r>
          </a:p>
          <a:p>
            <a:pPr algn="ctr">
              <a:lnSpc>
                <a:spcPts val="3268"/>
              </a:lnSpc>
            </a:pPr>
            <a:r>
              <a:rPr lang="en-US" sz="2334" spc="466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Elor Israeli - 315465260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9861" y="1028700"/>
            <a:ext cx="11397298" cy="8229600"/>
            <a:chOff x="0" y="0"/>
            <a:chExt cx="3001758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1757" cy="2167467"/>
            </a:xfrm>
            <a:custGeom>
              <a:avLst/>
              <a:gdLst/>
              <a:ahLst/>
              <a:cxnLst/>
              <a:rect l="l" t="t" r="r" b="b"/>
              <a:pathLst>
                <a:path w="3001757" h="2167467">
                  <a:moveTo>
                    <a:pt x="0" y="0"/>
                  </a:moveTo>
                  <a:lnTo>
                    <a:pt x="3001757" y="0"/>
                  </a:lnTo>
                  <a:lnTo>
                    <a:pt x="300175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1ED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0017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855683" y="2423035"/>
            <a:ext cx="15028903" cy="6160529"/>
          </a:xfrm>
          <a:custGeom>
            <a:avLst/>
            <a:gdLst/>
            <a:ahLst/>
            <a:cxnLst/>
            <a:rect l="l" t="t" r="r" b="b"/>
            <a:pathLst>
              <a:path w="15028903" h="6160529">
                <a:moveTo>
                  <a:pt x="0" y="0"/>
                </a:moveTo>
                <a:lnTo>
                  <a:pt x="15028902" y="0"/>
                </a:lnTo>
                <a:lnTo>
                  <a:pt x="15028902" y="6160529"/>
                </a:lnTo>
                <a:lnTo>
                  <a:pt x="0" y="6160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4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612949" y="1288144"/>
            <a:ext cx="1211580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BI-RADS MODEL COMPARISON - MASS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9861" y="1028700"/>
            <a:ext cx="11397298" cy="8229600"/>
            <a:chOff x="0" y="0"/>
            <a:chExt cx="3001758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1757" cy="2167467"/>
            </a:xfrm>
            <a:custGeom>
              <a:avLst/>
              <a:gdLst/>
              <a:ahLst/>
              <a:cxnLst/>
              <a:rect l="l" t="t" r="r" b="b"/>
              <a:pathLst>
                <a:path w="3001757" h="2167467">
                  <a:moveTo>
                    <a:pt x="0" y="0"/>
                  </a:moveTo>
                  <a:lnTo>
                    <a:pt x="3001757" y="0"/>
                  </a:lnTo>
                  <a:lnTo>
                    <a:pt x="300175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1ED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0017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902470" y="2656228"/>
            <a:ext cx="14633249" cy="5926534"/>
          </a:xfrm>
          <a:custGeom>
            <a:avLst/>
            <a:gdLst/>
            <a:ahLst/>
            <a:cxnLst/>
            <a:rect l="l" t="t" r="r" b="b"/>
            <a:pathLst>
              <a:path w="14633249" h="5926534">
                <a:moveTo>
                  <a:pt x="0" y="0"/>
                </a:moveTo>
                <a:lnTo>
                  <a:pt x="14633250" y="0"/>
                </a:lnTo>
                <a:lnTo>
                  <a:pt x="14633250" y="5926534"/>
                </a:lnTo>
                <a:lnTo>
                  <a:pt x="0" y="5926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603424" y="1288144"/>
            <a:ext cx="1214221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BI-RADS MODEL COMPARISON - CALC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27074" y="-73479"/>
            <a:ext cx="9020268" cy="8183843"/>
          </a:xfrm>
          <a:custGeom>
            <a:avLst/>
            <a:gdLst/>
            <a:ahLst/>
            <a:cxnLst/>
            <a:rect l="l" t="t" r="r" b="b"/>
            <a:pathLst>
              <a:path w="9020268" h="8183843">
                <a:moveTo>
                  <a:pt x="0" y="0"/>
                </a:moveTo>
                <a:lnTo>
                  <a:pt x="9020268" y="0"/>
                </a:lnTo>
                <a:lnTo>
                  <a:pt x="9020268" y="8183843"/>
                </a:lnTo>
                <a:lnTo>
                  <a:pt x="0" y="81838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53616"/>
            <a:ext cx="10970124" cy="669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HYPERPARAMETER TUNING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37792" y="4894886"/>
            <a:ext cx="30706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504C44"/>
                </a:solidFill>
                <a:latin typeface="Inter Bold"/>
                <a:ea typeface="Inter Bold"/>
                <a:cs typeface="Inter Bold"/>
                <a:sym typeface="Inter Bold"/>
              </a:rPr>
              <a:t>Logistic Regression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886998"/>
            <a:ext cx="202914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504C44"/>
                </a:solidFill>
                <a:latin typeface="Inter Bold"/>
                <a:ea typeface="Inter Bold"/>
                <a:cs typeface="Inter Bold"/>
                <a:sym typeface="Inter Bold"/>
              </a:rPr>
              <a:t>AdaBoost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094233"/>
            <a:ext cx="2029147" cy="53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1">
                <a:solidFill>
                  <a:srgbClr val="504C44"/>
                </a:solidFill>
                <a:latin typeface="Inter Bold"/>
                <a:ea typeface="Inter Bold"/>
                <a:cs typeface="Inter Bold"/>
                <a:sym typeface="Inter Bold"/>
              </a:rPr>
              <a:t>Mass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27074" y="2094233"/>
            <a:ext cx="2436837" cy="53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1">
                <a:solidFill>
                  <a:srgbClr val="504C44"/>
                </a:solidFill>
                <a:latin typeface="Inter Bold"/>
                <a:ea typeface="Inter Bold"/>
                <a:cs typeface="Inter Bold"/>
                <a:sym typeface="Inter Bold"/>
              </a:rPr>
              <a:t>Calcification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37792" y="3367319"/>
            <a:ext cx="5679244" cy="1250950"/>
            <a:chOff x="0" y="0"/>
            <a:chExt cx="7572325" cy="1667934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3548524" cy="1715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Accuracy: 0.8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Recall: 0.793 Precision: 0.779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023802" y="-47625"/>
              <a:ext cx="3548524" cy="1131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F1 Score: 0.786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AUC: 0.86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417549" y="4884509"/>
            <a:ext cx="30706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504C44"/>
                </a:solidFill>
                <a:latin typeface="Inter Bold"/>
                <a:ea typeface="Inter Bold"/>
                <a:cs typeface="Inter Bold"/>
                <a:sym typeface="Inter Bold"/>
              </a:rPr>
              <a:t>Logistic Regression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27074" y="2811694"/>
            <a:ext cx="202914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504C44"/>
                </a:solidFill>
                <a:latin typeface="Inter Bold"/>
                <a:ea typeface="Inter Bold"/>
                <a:cs typeface="Inter Bold"/>
                <a:sym typeface="Inter Bold"/>
              </a:rPr>
              <a:t>AdaBoost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417549" y="3367319"/>
            <a:ext cx="5769123" cy="1250950"/>
            <a:chOff x="0" y="0"/>
            <a:chExt cx="7692164" cy="1667934"/>
          </a:xfrm>
        </p:grpSpPr>
        <p:sp>
          <p:nvSpPr>
            <p:cNvPr id="14" name="TextBox 14"/>
            <p:cNvSpPr txBox="1"/>
            <p:nvPr/>
          </p:nvSpPr>
          <p:spPr>
            <a:xfrm>
              <a:off x="4143640" y="-47625"/>
              <a:ext cx="3548524" cy="1131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F1 Score: 0.549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AUC: 0.805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548524" cy="1715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Accuracy: 0.728</a:t>
              </a:r>
            </a:p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Recall: 0.462</a:t>
              </a:r>
            </a:p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Precision: 0.678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5448623"/>
            <a:ext cx="5561422" cy="1242462"/>
            <a:chOff x="0" y="0"/>
            <a:chExt cx="7415230" cy="165661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57150"/>
              <a:ext cx="3505558" cy="1713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76"/>
                </a:lnSpc>
                <a:spcBef>
                  <a:spcPct val="0"/>
                </a:spcBef>
              </a:pPr>
              <a:r>
                <a:rPr lang="en-US" sz="2483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Accuracy: 0.795</a:t>
              </a:r>
            </a:p>
            <a:p>
              <a:pPr algn="l">
                <a:lnSpc>
                  <a:spcPts val="3476"/>
                </a:lnSpc>
                <a:spcBef>
                  <a:spcPct val="0"/>
                </a:spcBef>
              </a:pPr>
              <a:r>
                <a:rPr lang="en-US" sz="2483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Recall: 0.783</a:t>
              </a:r>
            </a:p>
            <a:p>
              <a:pPr algn="l">
                <a:lnSpc>
                  <a:spcPts val="3476"/>
                </a:lnSpc>
                <a:spcBef>
                  <a:spcPct val="0"/>
                </a:spcBef>
              </a:pPr>
              <a:r>
                <a:rPr lang="en-US" sz="2483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Precision: 0.777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064910" y="-46627"/>
              <a:ext cx="3350320" cy="1131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F1 Score: 0.78</a:t>
              </a:r>
            </a:p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AUC: 0.862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37792" y="7045648"/>
            <a:ext cx="443842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504C44"/>
                </a:solidFill>
                <a:latin typeface="Inter Bold"/>
                <a:ea typeface="Inter Bold"/>
                <a:cs typeface="Inter Bold"/>
                <a:sym typeface="Inter Bold"/>
              </a:rPr>
              <a:t>Linear Discriminant Analysis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13490" y="7601273"/>
            <a:ext cx="5576632" cy="1250950"/>
            <a:chOff x="0" y="0"/>
            <a:chExt cx="7435510" cy="1667934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47625"/>
              <a:ext cx="3525838" cy="1715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Accuracy: 0.789</a:t>
              </a:r>
            </a:p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Recall: 0.791</a:t>
              </a:r>
            </a:p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Precision: 0.762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4126663" y="-47625"/>
              <a:ext cx="3308846" cy="1131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F1 Score: 0.775</a:t>
              </a:r>
            </a:p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AUC: 0.859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417549" y="5440134"/>
            <a:ext cx="5696545" cy="1250950"/>
            <a:chOff x="0" y="0"/>
            <a:chExt cx="7595394" cy="1667934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47625"/>
              <a:ext cx="3441700" cy="1715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Accuracy: 0.716</a:t>
              </a:r>
            </a:p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Recall: 0.509</a:t>
              </a:r>
            </a:p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Precision: 0.63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4215011" y="-47625"/>
              <a:ext cx="3380383" cy="1131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F1 Score: 0.563</a:t>
              </a:r>
            </a:p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AUC: 0.8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427074" y="7045648"/>
            <a:ext cx="443842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504C44"/>
                </a:solidFill>
                <a:latin typeface="Inter Bold"/>
                <a:ea typeface="Inter Bold"/>
                <a:cs typeface="Inter Bold"/>
                <a:sym typeface="Inter Bold"/>
              </a:rPr>
              <a:t>Linear Discriminant Analysis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427074" y="7601273"/>
            <a:ext cx="5759598" cy="1250950"/>
            <a:chOff x="0" y="0"/>
            <a:chExt cx="7679464" cy="1667934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47625"/>
              <a:ext cx="3486745" cy="1715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Accuracy: 0.716</a:t>
              </a:r>
            </a:p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Recall: 0.52</a:t>
              </a:r>
            </a:p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Precision: 0.627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4300867" y="-47625"/>
              <a:ext cx="3378597" cy="1131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F1 Score: 0.569</a:t>
              </a:r>
            </a:p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504C44"/>
                  </a:solidFill>
                  <a:latin typeface="Inter"/>
                  <a:ea typeface="Inter"/>
                  <a:cs typeface="Inter"/>
                  <a:sym typeface="Inter"/>
                </a:rPr>
                <a:t>AUC: 0.799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92880" y="0"/>
            <a:ext cx="10174778" cy="10287000"/>
          </a:xfrm>
          <a:custGeom>
            <a:avLst/>
            <a:gdLst/>
            <a:ahLst/>
            <a:cxnLst/>
            <a:rect l="l" t="t" r="r" b="b"/>
            <a:pathLst>
              <a:path w="10174778" h="10287000">
                <a:moveTo>
                  <a:pt x="0" y="0"/>
                </a:moveTo>
                <a:lnTo>
                  <a:pt x="10174779" y="0"/>
                </a:lnTo>
                <a:lnTo>
                  <a:pt x="1017477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2082006"/>
            <a:ext cx="6464180" cy="7494702"/>
          </a:xfrm>
          <a:custGeom>
            <a:avLst/>
            <a:gdLst/>
            <a:ahLst/>
            <a:cxnLst/>
            <a:rect l="l" t="t" r="r" b="b"/>
            <a:pathLst>
              <a:path w="6464180" h="7494702">
                <a:moveTo>
                  <a:pt x="0" y="0"/>
                </a:moveTo>
                <a:lnTo>
                  <a:pt x="6464180" y="0"/>
                </a:lnTo>
                <a:lnTo>
                  <a:pt x="6464180" y="7494702"/>
                </a:lnTo>
                <a:lnTo>
                  <a:pt x="0" y="7494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3082216" y="2082006"/>
            <a:ext cx="3588453" cy="2315009"/>
            <a:chOff x="0" y="0"/>
            <a:chExt cx="4784604" cy="30866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45186" cy="3086679"/>
            </a:xfrm>
            <a:custGeom>
              <a:avLst/>
              <a:gdLst/>
              <a:ahLst/>
              <a:cxnLst/>
              <a:rect l="l" t="t" r="r" b="b"/>
              <a:pathLst>
                <a:path w="2345186" h="3086679">
                  <a:moveTo>
                    <a:pt x="0" y="0"/>
                  </a:moveTo>
                  <a:lnTo>
                    <a:pt x="2345186" y="0"/>
                  </a:lnTo>
                  <a:lnTo>
                    <a:pt x="2345186" y="3086679"/>
                  </a:lnTo>
                  <a:lnTo>
                    <a:pt x="0" y="3086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439418" y="0"/>
              <a:ext cx="2345186" cy="3086679"/>
            </a:xfrm>
            <a:custGeom>
              <a:avLst/>
              <a:gdLst/>
              <a:ahLst/>
              <a:cxnLst/>
              <a:rect l="l" t="t" r="r" b="b"/>
              <a:pathLst>
                <a:path w="2345186" h="3086679">
                  <a:moveTo>
                    <a:pt x="0" y="0"/>
                  </a:moveTo>
                  <a:lnTo>
                    <a:pt x="2345186" y="0"/>
                  </a:lnTo>
                  <a:lnTo>
                    <a:pt x="2345186" y="3086679"/>
                  </a:lnTo>
                  <a:lnTo>
                    <a:pt x="0" y="3086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502987" y="7040025"/>
            <a:ext cx="3683613" cy="2315009"/>
            <a:chOff x="0" y="0"/>
            <a:chExt cx="4911484" cy="308667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45186" cy="3086679"/>
            </a:xfrm>
            <a:custGeom>
              <a:avLst/>
              <a:gdLst/>
              <a:ahLst/>
              <a:cxnLst/>
              <a:rect l="l" t="t" r="r" b="b"/>
              <a:pathLst>
                <a:path w="2345186" h="3086679">
                  <a:moveTo>
                    <a:pt x="0" y="0"/>
                  </a:moveTo>
                  <a:lnTo>
                    <a:pt x="2345186" y="0"/>
                  </a:lnTo>
                  <a:lnTo>
                    <a:pt x="2345186" y="3086679"/>
                  </a:lnTo>
                  <a:lnTo>
                    <a:pt x="0" y="3086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2566298" y="0"/>
              <a:ext cx="2345186" cy="3086679"/>
            </a:xfrm>
            <a:custGeom>
              <a:avLst/>
              <a:gdLst/>
              <a:ahLst/>
              <a:cxnLst/>
              <a:rect l="l" t="t" r="r" b="b"/>
              <a:pathLst>
                <a:path w="2345186" h="3086679">
                  <a:moveTo>
                    <a:pt x="0" y="0"/>
                  </a:moveTo>
                  <a:lnTo>
                    <a:pt x="2345186" y="0"/>
                  </a:lnTo>
                  <a:lnTo>
                    <a:pt x="2345186" y="3086679"/>
                  </a:lnTo>
                  <a:lnTo>
                    <a:pt x="0" y="3086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731329" y="1519576"/>
            <a:ext cx="3297605" cy="2427383"/>
            <a:chOff x="0" y="0"/>
            <a:chExt cx="4396807" cy="323651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65557" cy="3236511"/>
            </a:xfrm>
            <a:custGeom>
              <a:avLst/>
              <a:gdLst/>
              <a:ahLst/>
              <a:cxnLst/>
              <a:rect l="l" t="t" r="r" b="b"/>
              <a:pathLst>
                <a:path w="2265557" h="3236511">
                  <a:moveTo>
                    <a:pt x="0" y="0"/>
                  </a:moveTo>
                  <a:lnTo>
                    <a:pt x="2265557" y="0"/>
                  </a:lnTo>
                  <a:lnTo>
                    <a:pt x="2265557" y="3236511"/>
                  </a:lnTo>
                  <a:lnTo>
                    <a:pt x="0" y="323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354457" y="0"/>
              <a:ext cx="2042350" cy="3236511"/>
            </a:xfrm>
            <a:custGeom>
              <a:avLst/>
              <a:gdLst/>
              <a:ahLst/>
              <a:cxnLst/>
              <a:rect l="l" t="t" r="r" b="b"/>
              <a:pathLst>
                <a:path w="2042350" h="3236511">
                  <a:moveTo>
                    <a:pt x="0" y="0"/>
                  </a:moveTo>
                  <a:lnTo>
                    <a:pt x="2042350" y="0"/>
                  </a:lnTo>
                  <a:lnTo>
                    <a:pt x="2042350" y="3236511"/>
                  </a:lnTo>
                  <a:lnTo>
                    <a:pt x="0" y="323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305277" y="5829357"/>
            <a:ext cx="3365392" cy="2421335"/>
            <a:chOff x="0" y="0"/>
            <a:chExt cx="4487189" cy="32284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92302" cy="3228446"/>
            </a:xfrm>
            <a:custGeom>
              <a:avLst/>
              <a:gdLst/>
              <a:ahLst/>
              <a:cxnLst/>
              <a:rect l="l" t="t" r="r" b="b"/>
              <a:pathLst>
                <a:path w="2392302" h="3228446">
                  <a:moveTo>
                    <a:pt x="0" y="0"/>
                  </a:moveTo>
                  <a:lnTo>
                    <a:pt x="2392302" y="0"/>
                  </a:lnTo>
                  <a:lnTo>
                    <a:pt x="2392302" y="3228446"/>
                  </a:lnTo>
                  <a:lnTo>
                    <a:pt x="0" y="3228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629297" y="0"/>
              <a:ext cx="1857892" cy="3206361"/>
            </a:xfrm>
            <a:custGeom>
              <a:avLst/>
              <a:gdLst/>
              <a:ahLst/>
              <a:cxnLst/>
              <a:rect l="l" t="t" r="r" b="b"/>
              <a:pathLst>
                <a:path w="1857892" h="3206361">
                  <a:moveTo>
                    <a:pt x="0" y="0"/>
                  </a:moveTo>
                  <a:lnTo>
                    <a:pt x="1857892" y="0"/>
                  </a:lnTo>
                  <a:lnTo>
                    <a:pt x="1857892" y="3206361"/>
                  </a:lnTo>
                  <a:lnTo>
                    <a:pt x="0" y="3206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962025"/>
            <a:ext cx="931609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FEATURES EXTRACTED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82216" y="4528855"/>
            <a:ext cx="358845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Eccentricity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31329" y="4168156"/>
            <a:ext cx="3297605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Area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02987" y="9538760"/>
            <a:ext cx="368361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Jaggedness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305277" y="8384042"/>
            <a:ext cx="33653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Circularity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9861" y="1028700"/>
            <a:ext cx="11397298" cy="8229600"/>
            <a:chOff x="0" y="0"/>
            <a:chExt cx="3001758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1757" cy="2167467"/>
            </a:xfrm>
            <a:custGeom>
              <a:avLst/>
              <a:gdLst/>
              <a:ahLst/>
              <a:cxnLst/>
              <a:rect l="l" t="t" r="r" b="b"/>
              <a:pathLst>
                <a:path w="3001757" h="2167467">
                  <a:moveTo>
                    <a:pt x="0" y="0"/>
                  </a:moveTo>
                  <a:lnTo>
                    <a:pt x="3001757" y="0"/>
                  </a:lnTo>
                  <a:lnTo>
                    <a:pt x="300175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1ED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0017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809489" y="2711942"/>
            <a:ext cx="14801916" cy="5587723"/>
          </a:xfrm>
          <a:custGeom>
            <a:avLst/>
            <a:gdLst/>
            <a:ahLst/>
            <a:cxnLst/>
            <a:rect l="l" t="t" r="r" b="b"/>
            <a:pathLst>
              <a:path w="14801916" h="5587723">
                <a:moveTo>
                  <a:pt x="0" y="0"/>
                </a:moveTo>
                <a:lnTo>
                  <a:pt x="14801916" y="0"/>
                </a:lnTo>
                <a:lnTo>
                  <a:pt x="14801916" y="5587723"/>
                </a:lnTo>
                <a:lnTo>
                  <a:pt x="0" y="5587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612949" y="1288144"/>
            <a:ext cx="1499845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MODEL COMPARISON FEATURES ONLY - MASS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9861" y="1028700"/>
            <a:ext cx="11397298" cy="8229600"/>
            <a:chOff x="0" y="0"/>
            <a:chExt cx="3001758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1757" cy="2167467"/>
            </a:xfrm>
            <a:custGeom>
              <a:avLst/>
              <a:gdLst/>
              <a:ahLst/>
              <a:cxnLst/>
              <a:rect l="l" t="t" r="r" b="b"/>
              <a:pathLst>
                <a:path w="3001757" h="2167467">
                  <a:moveTo>
                    <a:pt x="0" y="0"/>
                  </a:moveTo>
                  <a:lnTo>
                    <a:pt x="3001757" y="0"/>
                  </a:lnTo>
                  <a:lnTo>
                    <a:pt x="300175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1ED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0017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12949" y="1288144"/>
            <a:ext cx="1480802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MODEL COMPARISON FEATURES ONLY - CALC</a:t>
            </a:r>
          </a:p>
        </p:txBody>
      </p:sp>
      <p:sp>
        <p:nvSpPr>
          <p:cNvPr id="6" name="Freeform 6"/>
          <p:cNvSpPr/>
          <p:nvPr/>
        </p:nvSpPr>
        <p:spPr>
          <a:xfrm>
            <a:off x="2731363" y="2911278"/>
            <a:ext cx="14527937" cy="5248217"/>
          </a:xfrm>
          <a:custGeom>
            <a:avLst/>
            <a:gdLst/>
            <a:ahLst/>
            <a:cxnLst/>
            <a:rect l="l" t="t" r="r" b="b"/>
            <a:pathLst>
              <a:path w="14527937" h="5248217">
                <a:moveTo>
                  <a:pt x="0" y="0"/>
                </a:moveTo>
                <a:lnTo>
                  <a:pt x="14527937" y="0"/>
                </a:lnTo>
                <a:lnTo>
                  <a:pt x="14527937" y="5248218"/>
                </a:lnTo>
                <a:lnTo>
                  <a:pt x="0" y="5248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9861" y="1028700"/>
            <a:ext cx="11397298" cy="8229600"/>
            <a:chOff x="0" y="0"/>
            <a:chExt cx="3001758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1757" cy="2167467"/>
            </a:xfrm>
            <a:custGeom>
              <a:avLst/>
              <a:gdLst/>
              <a:ahLst/>
              <a:cxnLst/>
              <a:rect l="l" t="t" r="r" b="b"/>
              <a:pathLst>
                <a:path w="3001757" h="2167467">
                  <a:moveTo>
                    <a:pt x="0" y="0"/>
                  </a:moveTo>
                  <a:lnTo>
                    <a:pt x="3001757" y="0"/>
                  </a:lnTo>
                  <a:lnTo>
                    <a:pt x="300175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1ED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0017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854363" y="2878013"/>
            <a:ext cx="14757042" cy="5404767"/>
          </a:xfrm>
          <a:custGeom>
            <a:avLst/>
            <a:gdLst/>
            <a:ahLst/>
            <a:cxnLst/>
            <a:rect l="l" t="t" r="r" b="b"/>
            <a:pathLst>
              <a:path w="14757042" h="5404767">
                <a:moveTo>
                  <a:pt x="0" y="0"/>
                </a:moveTo>
                <a:lnTo>
                  <a:pt x="14757042" y="0"/>
                </a:lnTo>
                <a:lnTo>
                  <a:pt x="14757042" y="5404767"/>
                </a:lnTo>
                <a:lnTo>
                  <a:pt x="0" y="5404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612949" y="1288144"/>
            <a:ext cx="1499845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MODEL COMPARISON - MASS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9861" y="1028700"/>
            <a:ext cx="11397298" cy="8229600"/>
            <a:chOff x="0" y="0"/>
            <a:chExt cx="3001758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1757" cy="2167467"/>
            </a:xfrm>
            <a:custGeom>
              <a:avLst/>
              <a:gdLst/>
              <a:ahLst/>
              <a:cxnLst/>
              <a:rect l="l" t="t" r="r" b="b"/>
              <a:pathLst>
                <a:path w="3001757" h="2167467">
                  <a:moveTo>
                    <a:pt x="0" y="0"/>
                  </a:moveTo>
                  <a:lnTo>
                    <a:pt x="3001757" y="0"/>
                  </a:lnTo>
                  <a:lnTo>
                    <a:pt x="300175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1ED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0017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858920" y="2843154"/>
            <a:ext cx="14849956" cy="5401671"/>
          </a:xfrm>
          <a:custGeom>
            <a:avLst/>
            <a:gdLst/>
            <a:ahLst/>
            <a:cxnLst/>
            <a:rect l="l" t="t" r="r" b="b"/>
            <a:pathLst>
              <a:path w="14849956" h="5401671">
                <a:moveTo>
                  <a:pt x="0" y="0"/>
                </a:moveTo>
                <a:lnTo>
                  <a:pt x="14849955" y="0"/>
                </a:lnTo>
                <a:lnTo>
                  <a:pt x="14849955" y="5401671"/>
                </a:lnTo>
                <a:lnTo>
                  <a:pt x="0" y="5401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612949" y="1288144"/>
            <a:ext cx="14646351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MODEL COMPARISON - CALC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9861" y="1028700"/>
            <a:ext cx="11397298" cy="8229600"/>
            <a:chOff x="0" y="0"/>
            <a:chExt cx="3001758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1757" cy="2167467"/>
            </a:xfrm>
            <a:custGeom>
              <a:avLst/>
              <a:gdLst/>
              <a:ahLst/>
              <a:cxnLst/>
              <a:rect l="l" t="t" r="r" b="b"/>
              <a:pathLst>
                <a:path w="3001757" h="2167467">
                  <a:moveTo>
                    <a:pt x="0" y="0"/>
                  </a:moveTo>
                  <a:lnTo>
                    <a:pt x="3001757" y="0"/>
                  </a:lnTo>
                  <a:lnTo>
                    <a:pt x="300175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1ED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0017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79019" y="1631046"/>
            <a:ext cx="1493200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BALANCED DATA MODEL COMPARISON - CALC</a:t>
            </a:r>
          </a:p>
        </p:txBody>
      </p:sp>
      <p:sp>
        <p:nvSpPr>
          <p:cNvPr id="6" name="Freeform 6"/>
          <p:cNvSpPr/>
          <p:nvPr/>
        </p:nvSpPr>
        <p:spPr>
          <a:xfrm>
            <a:off x="2834476" y="2855159"/>
            <a:ext cx="14600614" cy="5329224"/>
          </a:xfrm>
          <a:custGeom>
            <a:avLst/>
            <a:gdLst/>
            <a:ahLst/>
            <a:cxnLst/>
            <a:rect l="l" t="t" r="r" b="b"/>
            <a:pathLst>
              <a:path w="14600614" h="5329224">
                <a:moveTo>
                  <a:pt x="0" y="0"/>
                </a:moveTo>
                <a:lnTo>
                  <a:pt x="14600614" y="0"/>
                </a:lnTo>
                <a:lnTo>
                  <a:pt x="14600614" y="5329224"/>
                </a:lnTo>
                <a:lnTo>
                  <a:pt x="0" y="5329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63523" y="5802184"/>
            <a:ext cx="11301259" cy="4294478"/>
          </a:xfrm>
          <a:custGeom>
            <a:avLst/>
            <a:gdLst/>
            <a:ahLst/>
            <a:cxnLst/>
            <a:rect l="l" t="t" r="r" b="b"/>
            <a:pathLst>
              <a:path w="11301259" h="4294478">
                <a:moveTo>
                  <a:pt x="0" y="0"/>
                </a:moveTo>
                <a:lnTo>
                  <a:pt x="11301259" y="0"/>
                </a:lnTo>
                <a:lnTo>
                  <a:pt x="11301259" y="4294478"/>
                </a:lnTo>
                <a:lnTo>
                  <a:pt x="0" y="4294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622304" y="2200135"/>
            <a:ext cx="2643292" cy="1230332"/>
            <a:chOff x="0" y="0"/>
            <a:chExt cx="3524389" cy="16404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24389" cy="1640443"/>
            </a:xfrm>
            <a:custGeom>
              <a:avLst/>
              <a:gdLst/>
              <a:ahLst/>
              <a:cxnLst/>
              <a:rect l="l" t="t" r="r" b="b"/>
              <a:pathLst>
                <a:path w="3524389" h="1640443">
                  <a:moveTo>
                    <a:pt x="0" y="0"/>
                  </a:moveTo>
                  <a:lnTo>
                    <a:pt x="3524389" y="0"/>
                  </a:lnTo>
                  <a:lnTo>
                    <a:pt x="3524389" y="1640443"/>
                  </a:lnTo>
                  <a:lnTo>
                    <a:pt x="0" y="1640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11906" y="450087"/>
              <a:ext cx="2676442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 spc="799">
                  <a:solidFill>
                    <a:srgbClr val="504C44"/>
                  </a:solidFill>
                  <a:latin typeface="Baskerville Display PT"/>
                  <a:ea typeface="Baskerville Display PT"/>
                  <a:cs typeface="Baskerville Display PT"/>
                  <a:sym typeface="Baskerville Display PT"/>
                </a:rPr>
                <a:t>MASS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075815" y="7334257"/>
            <a:ext cx="2643292" cy="1230332"/>
            <a:chOff x="0" y="0"/>
            <a:chExt cx="3524389" cy="16404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24389" cy="1640443"/>
            </a:xfrm>
            <a:custGeom>
              <a:avLst/>
              <a:gdLst/>
              <a:ahLst/>
              <a:cxnLst/>
              <a:rect l="l" t="t" r="r" b="b"/>
              <a:pathLst>
                <a:path w="3524389" h="1640443">
                  <a:moveTo>
                    <a:pt x="0" y="0"/>
                  </a:moveTo>
                  <a:lnTo>
                    <a:pt x="3524389" y="0"/>
                  </a:lnTo>
                  <a:lnTo>
                    <a:pt x="3524389" y="1640443"/>
                  </a:lnTo>
                  <a:lnTo>
                    <a:pt x="0" y="1640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11906" y="450087"/>
              <a:ext cx="2676442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 spc="799">
                  <a:solidFill>
                    <a:srgbClr val="504C44"/>
                  </a:solidFill>
                  <a:latin typeface="Baskerville Display PT"/>
                  <a:ea typeface="Baskerville Display PT"/>
                  <a:cs typeface="Baskerville Display PT"/>
                  <a:sym typeface="Baskerville Display PT"/>
                </a:rPr>
                <a:t>CALC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1631950"/>
            <a:ext cx="11301259" cy="4280352"/>
          </a:xfrm>
          <a:custGeom>
            <a:avLst/>
            <a:gdLst/>
            <a:ahLst/>
            <a:cxnLst/>
            <a:rect l="l" t="t" r="r" b="b"/>
            <a:pathLst>
              <a:path w="11301259" h="4280352">
                <a:moveTo>
                  <a:pt x="0" y="0"/>
                </a:moveTo>
                <a:lnTo>
                  <a:pt x="11301259" y="0"/>
                </a:lnTo>
                <a:lnTo>
                  <a:pt x="11301259" y="4280352"/>
                </a:lnTo>
                <a:lnTo>
                  <a:pt x="0" y="4280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962025"/>
            <a:ext cx="12230100" cy="669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RESULTS EXPLAINATION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9861" y="1028700"/>
            <a:ext cx="11397298" cy="8229600"/>
            <a:chOff x="0" y="0"/>
            <a:chExt cx="3001758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1757" cy="2167467"/>
            </a:xfrm>
            <a:custGeom>
              <a:avLst/>
              <a:gdLst/>
              <a:ahLst/>
              <a:cxnLst/>
              <a:rect l="l" t="t" r="r" b="b"/>
              <a:pathLst>
                <a:path w="3001757" h="2167467">
                  <a:moveTo>
                    <a:pt x="0" y="0"/>
                  </a:moveTo>
                  <a:lnTo>
                    <a:pt x="3001757" y="0"/>
                  </a:lnTo>
                  <a:lnTo>
                    <a:pt x="300175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1ED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0017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92569" y="1904668"/>
            <a:ext cx="458502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BACKGROUND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42829" y="3048605"/>
            <a:ext cx="8103528" cy="3173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5386" lvl="1" indent="-287693" algn="l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One of the most harmful disease for women</a:t>
            </a:r>
          </a:p>
          <a:p>
            <a:pPr marL="575386" lvl="1" indent="-287693" algn="l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Biopsy - invasive</a:t>
            </a:r>
          </a:p>
          <a:p>
            <a:pPr marL="575386" lvl="1" indent="-287693" algn="l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Previous studies focused on the </a:t>
            </a:r>
            <a:r>
              <a:rPr lang="en-US" sz="2665" b="1">
                <a:solidFill>
                  <a:srgbClr val="504C44"/>
                </a:solidFill>
                <a:latin typeface="Inter Bold"/>
                <a:ea typeface="Inter Bold"/>
                <a:cs typeface="Inter Bold"/>
                <a:sym typeface="Inter Bold"/>
              </a:rPr>
              <a:t>mammograms</a:t>
            </a:r>
            <a:r>
              <a:rPr lang="en-US" sz="2665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 using </a:t>
            </a:r>
            <a:r>
              <a:rPr lang="en-US" sz="2665" b="1">
                <a:solidFill>
                  <a:srgbClr val="504C44"/>
                </a:solidFill>
                <a:latin typeface="Inter Bold"/>
                <a:ea typeface="Inter Bold"/>
                <a:cs typeface="Inter Bold"/>
                <a:sym typeface="Inter Bold"/>
              </a:rPr>
              <a:t>deep learning</a:t>
            </a:r>
          </a:p>
          <a:p>
            <a:pPr marL="532207" lvl="1" indent="-266103" algn="l">
              <a:lnSpc>
                <a:spcPts val="3451"/>
              </a:lnSpc>
              <a:buFont typeface="Arial"/>
              <a:buChar char="•"/>
            </a:pPr>
            <a:r>
              <a:rPr lang="en-US" sz="2465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Exploring a </a:t>
            </a:r>
            <a:r>
              <a:rPr lang="en-US" sz="2465" b="1">
                <a:solidFill>
                  <a:srgbClr val="504C44"/>
                </a:solidFill>
                <a:latin typeface="Inter Bold"/>
                <a:ea typeface="Inter Bold"/>
                <a:cs typeface="Inter Bold"/>
                <a:sym typeface="Inter Bold"/>
              </a:rPr>
              <a:t>machine learning</a:t>
            </a:r>
            <a:r>
              <a:rPr lang="en-US" sz="2465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 approach on the </a:t>
            </a:r>
            <a:r>
              <a:rPr lang="en-US" sz="2465" b="1">
                <a:solidFill>
                  <a:srgbClr val="504C44"/>
                </a:solidFill>
                <a:latin typeface="Inter Bold"/>
                <a:ea typeface="Inter Bold"/>
                <a:cs typeface="Inter Bold"/>
                <a:sym typeface="Inter Bold"/>
              </a:rPr>
              <a:t>radiologist’s tabular dataset</a:t>
            </a:r>
            <a:r>
              <a:rPr lang="en-US" sz="2465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l">
              <a:lnSpc>
                <a:spcPts val="3451"/>
              </a:lnSpc>
            </a:pPr>
            <a:endParaRPr lang="en-US" sz="2465">
              <a:solidFill>
                <a:srgbClr val="504C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9861" y="1028700"/>
            <a:ext cx="11397298" cy="8229600"/>
            <a:chOff x="0" y="0"/>
            <a:chExt cx="3001758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1757" cy="2167467"/>
            </a:xfrm>
            <a:custGeom>
              <a:avLst/>
              <a:gdLst/>
              <a:ahLst/>
              <a:cxnLst/>
              <a:rect l="l" t="t" r="r" b="b"/>
              <a:pathLst>
                <a:path w="3001757" h="2167467">
                  <a:moveTo>
                    <a:pt x="0" y="0"/>
                  </a:moveTo>
                  <a:lnTo>
                    <a:pt x="3001757" y="0"/>
                  </a:lnTo>
                  <a:lnTo>
                    <a:pt x="300175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1ED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0017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12949" y="1288144"/>
            <a:ext cx="14998456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ADABOOST HYPERAPARAMETER TUNING WITH ASSESSMENT - MASS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62339" y="3298825"/>
            <a:ext cx="2675483" cy="272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3"/>
              </a:lnSpc>
            </a:pPr>
            <a:r>
              <a:rPr lang="en-US" sz="2539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Accuracy: 0.8310</a:t>
            </a:r>
          </a:p>
          <a:p>
            <a:pPr algn="l">
              <a:lnSpc>
                <a:spcPts val="4393"/>
              </a:lnSpc>
            </a:pPr>
            <a:r>
              <a:rPr lang="en-US" sz="2539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Recall: 0.7965</a:t>
            </a:r>
          </a:p>
          <a:p>
            <a:pPr algn="l">
              <a:lnSpc>
                <a:spcPts val="4393"/>
              </a:lnSpc>
            </a:pPr>
            <a:r>
              <a:rPr lang="en-US" sz="2539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Precision: 0.8309</a:t>
            </a:r>
          </a:p>
          <a:p>
            <a:pPr algn="l">
              <a:lnSpc>
                <a:spcPts val="4393"/>
              </a:lnSpc>
            </a:pPr>
            <a:r>
              <a:rPr lang="en-US" sz="2539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F1 Score: 0.8133</a:t>
            </a:r>
          </a:p>
          <a:p>
            <a:pPr algn="l">
              <a:lnSpc>
                <a:spcPts val="4393"/>
              </a:lnSpc>
            </a:pPr>
            <a:r>
              <a:rPr lang="en-US" sz="2539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AUC: 0.9041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9861" y="1028700"/>
            <a:ext cx="11397298" cy="8229600"/>
            <a:chOff x="0" y="0"/>
            <a:chExt cx="3001758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1757" cy="2167467"/>
            </a:xfrm>
            <a:custGeom>
              <a:avLst/>
              <a:gdLst/>
              <a:ahLst/>
              <a:cxnLst/>
              <a:rect l="l" t="t" r="r" b="b"/>
              <a:pathLst>
                <a:path w="3001757" h="2167467">
                  <a:moveTo>
                    <a:pt x="0" y="0"/>
                  </a:moveTo>
                  <a:lnTo>
                    <a:pt x="3001757" y="0"/>
                  </a:lnTo>
                  <a:lnTo>
                    <a:pt x="300175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1ED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0017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829725" y="2851085"/>
            <a:ext cx="14899403" cy="5733836"/>
          </a:xfrm>
          <a:custGeom>
            <a:avLst/>
            <a:gdLst/>
            <a:ahLst/>
            <a:cxnLst/>
            <a:rect l="l" t="t" r="r" b="b"/>
            <a:pathLst>
              <a:path w="14899403" h="5733836">
                <a:moveTo>
                  <a:pt x="0" y="0"/>
                </a:moveTo>
                <a:lnTo>
                  <a:pt x="14899403" y="0"/>
                </a:lnTo>
                <a:lnTo>
                  <a:pt x="14899403" y="5733836"/>
                </a:lnTo>
                <a:lnTo>
                  <a:pt x="0" y="573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3" t="-171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979019" y="1631046"/>
            <a:ext cx="13019120" cy="669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FULL DATA WITH ASSESSMENT - CALC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9861" y="1028700"/>
            <a:ext cx="11397298" cy="8229600"/>
            <a:chOff x="0" y="0"/>
            <a:chExt cx="3001758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1757" cy="2167467"/>
            </a:xfrm>
            <a:custGeom>
              <a:avLst/>
              <a:gdLst/>
              <a:ahLst/>
              <a:cxnLst/>
              <a:rect l="l" t="t" r="r" b="b"/>
              <a:pathLst>
                <a:path w="3001757" h="2167467">
                  <a:moveTo>
                    <a:pt x="0" y="0"/>
                  </a:moveTo>
                  <a:lnTo>
                    <a:pt x="3001757" y="0"/>
                  </a:lnTo>
                  <a:lnTo>
                    <a:pt x="300175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1ED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0017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92568" y="1904668"/>
            <a:ext cx="9556631" cy="669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ASSESSMENT IMPORTANCE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42829" y="3048605"/>
            <a:ext cx="8103528" cy="2789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5386" lvl="1" indent="-287693" algn="l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Radiologist has seen more tumors</a:t>
            </a:r>
          </a:p>
          <a:p>
            <a:pPr marL="575386" lvl="1" indent="-287693" algn="l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Missing attributes:</a:t>
            </a:r>
          </a:p>
          <a:p>
            <a:pPr marL="1150772" lvl="2" indent="-383591" algn="l">
              <a:lnSpc>
                <a:spcPts val="3731"/>
              </a:lnSpc>
              <a:buFont typeface="Arial"/>
              <a:buChar char="⚬"/>
            </a:pPr>
            <a:r>
              <a:rPr lang="en-US" sz="2665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Age</a:t>
            </a:r>
          </a:p>
          <a:p>
            <a:pPr marL="1150772" lvl="2" indent="-383591" algn="l">
              <a:lnSpc>
                <a:spcPts val="3731"/>
              </a:lnSpc>
              <a:buFont typeface="Arial"/>
              <a:buChar char="⚬"/>
            </a:pPr>
            <a:r>
              <a:rPr lang="en-US" sz="2665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Medical History</a:t>
            </a:r>
          </a:p>
          <a:p>
            <a:pPr marL="1150772" lvl="2" indent="-383591" algn="l">
              <a:lnSpc>
                <a:spcPts val="3731"/>
              </a:lnSpc>
              <a:buFont typeface="Arial"/>
              <a:buChar char="⚬"/>
            </a:pPr>
            <a:r>
              <a:rPr lang="en-US" sz="2665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Family History</a:t>
            </a:r>
          </a:p>
          <a:p>
            <a:pPr marL="1150772" lvl="2" indent="-383591" algn="l">
              <a:lnSpc>
                <a:spcPts val="3731"/>
              </a:lnSpc>
              <a:buFont typeface="Arial"/>
              <a:buChar char="⚬"/>
            </a:pPr>
            <a:r>
              <a:rPr lang="en-US" sz="2665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BMI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5978" y="0"/>
            <a:ext cx="10174778" cy="10287000"/>
          </a:xfrm>
          <a:custGeom>
            <a:avLst/>
            <a:gdLst/>
            <a:ahLst/>
            <a:cxnLst/>
            <a:rect l="l" t="t" r="r" b="b"/>
            <a:pathLst>
              <a:path w="10174778" h="10287000">
                <a:moveTo>
                  <a:pt x="0" y="0"/>
                </a:moveTo>
                <a:lnTo>
                  <a:pt x="10174778" y="0"/>
                </a:lnTo>
                <a:lnTo>
                  <a:pt x="101747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092569" y="1904668"/>
            <a:ext cx="4679831" cy="669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spc="799" dirty="0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9861" y="1028700"/>
            <a:ext cx="11397298" cy="8229600"/>
            <a:chOff x="0" y="0"/>
            <a:chExt cx="3001758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1757" cy="2167467"/>
            </a:xfrm>
            <a:custGeom>
              <a:avLst/>
              <a:gdLst/>
              <a:ahLst/>
              <a:cxnLst/>
              <a:rect l="l" t="t" r="r" b="b"/>
              <a:pathLst>
                <a:path w="3001757" h="2167467">
                  <a:moveTo>
                    <a:pt x="0" y="0"/>
                  </a:moveTo>
                  <a:lnTo>
                    <a:pt x="3001757" y="0"/>
                  </a:lnTo>
                  <a:lnTo>
                    <a:pt x="300175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1ED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0017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92569" y="1904668"/>
            <a:ext cx="353608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APPROACH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42829" y="3048605"/>
            <a:ext cx="8103528" cy="2789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5386" lvl="1" indent="-287693" algn="l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Custom model comparison function</a:t>
            </a:r>
          </a:p>
          <a:p>
            <a:pPr marL="575386" lvl="1" indent="-287693" algn="l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Top 3 models - hyperparameter tuning</a:t>
            </a:r>
          </a:p>
          <a:p>
            <a:pPr marL="575386" lvl="1" indent="-287693" algn="l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ROI feature extractions</a:t>
            </a:r>
          </a:p>
          <a:p>
            <a:pPr marL="575386" lvl="1" indent="-287693" algn="l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ROI features only model comparison</a:t>
            </a:r>
          </a:p>
          <a:p>
            <a:pPr marL="575386" lvl="1" indent="-287693" algn="l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ROI + BI-RADS model comparison</a:t>
            </a:r>
          </a:p>
          <a:p>
            <a:pPr marL="575386" lvl="1" indent="-287693" algn="l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Best result + Assessment column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015056"/>
            <a:ext cx="5697596" cy="4788101"/>
            <a:chOff x="0" y="0"/>
            <a:chExt cx="7596795" cy="638413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808" b="514"/>
            <a:stretch>
              <a:fillRect/>
            </a:stretch>
          </p:blipFill>
          <p:spPr>
            <a:xfrm>
              <a:off x="0" y="0"/>
              <a:ext cx="7596795" cy="6384134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9592376" y="4409107"/>
            <a:ext cx="6278610" cy="4278370"/>
          </a:xfrm>
          <a:custGeom>
            <a:avLst/>
            <a:gdLst/>
            <a:ahLst/>
            <a:cxnLst/>
            <a:rect l="l" t="t" r="r" b="b"/>
            <a:pathLst>
              <a:path w="6278610" h="4278370">
                <a:moveTo>
                  <a:pt x="0" y="0"/>
                </a:moveTo>
                <a:lnTo>
                  <a:pt x="6278610" y="0"/>
                </a:lnTo>
                <a:lnTo>
                  <a:pt x="6278610" y="4278370"/>
                </a:lnTo>
                <a:lnTo>
                  <a:pt x="0" y="42783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5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962025"/>
            <a:ext cx="4662451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THE DATASET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206135"/>
            <a:ext cx="7007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504C44"/>
                </a:solidFill>
                <a:latin typeface="Inter Bold"/>
                <a:ea typeface="Inter Bold"/>
                <a:cs typeface="Inter Bold"/>
                <a:sym typeface="Inter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9495" y="7129113"/>
            <a:ext cx="6380446" cy="1342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5"/>
              </a:lnSpc>
            </a:pPr>
            <a:r>
              <a:rPr lang="en-US" sz="2553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Mass attributes : breast density, left/ right breast, mass shape, mass margin, assessment, subtlety and pathology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48019" y="2371854"/>
            <a:ext cx="7007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504C44"/>
                </a:solidFill>
                <a:latin typeface="Inter Bold"/>
                <a:ea typeface="Inter Bold"/>
                <a:cs typeface="Inter Bold"/>
                <a:sym typeface="Inter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48814" y="2371854"/>
            <a:ext cx="7564845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Calc attributes : breast density, left/ right breast, calc type, calc distribution, assessment, subtlety and pathology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315200" cy="2234461"/>
          </a:xfrm>
          <a:custGeom>
            <a:avLst/>
            <a:gdLst/>
            <a:ahLst/>
            <a:cxnLst/>
            <a:rect l="l" t="t" r="r" b="b"/>
            <a:pathLst>
              <a:path w="7315200" h="2234461">
                <a:moveTo>
                  <a:pt x="0" y="0"/>
                </a:moveTo>
                <a:lnTo>
                  <a:pt x="7315200" y="0"/>
                </a:lnTo>
                <a:lnTo>
                  <a:pt x="7315200" y="2234461"/>
                </a:lnTo>
                <a:lnTo>
                  <a:pt x="0" y="2234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26207" y="2740071"/>
            <a:ext cx="7767791" cy="6010328"/>
          </a:xfrm>
          <a:custGeom>
            <a:avLst/>
            <a:gdLst/>
            <a:ahLst/>
            <a:cxnLst/>
            <a:rect l="l" t="t" r="r" b="b"/>
            <a:pathLst>
              <a:path w="7767791" h="6010328">
                <a:moveTo>
                  <a:pt x="0" y="0"/>
                </a:moveTo>
                <a:lnTo>
                  <a:pt x="7767791" y="0"/>
                </a:lnTo>
                <a:lnTo>
                  <a:pt x="7767791" y="6010328"/>
                </a:lnTo>
                <a:lnTo>
                  <a:pt x="0" y="60103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465973" y="7679380"/>
            <a:ext cx="2856050" cy="2142038"/>
          </a:xfrm>
          <a:custGeom>
            <a:avLst/>
            <a:gdLst/>
            <a:ahLst/>
            <a:cxnLst/>
            <a:rect l="l" t="t" r="r" b="b"/>
            <a:pathLst>
              <a:path w="2856050" h="2142038">
                <a:moveTo>
                  <a:pt x="0" y="0"/>
                </a:moveTo>
                <a:lnTo>
                  <a:pt x="2856050" y="0"/>
                </a:lnTo>
                <a:lnTo>
                  <a:pt x="2856050" y="2142038"/>
                </a:lnTo>
                <a:lnTo>
                  <a:pt x="0" y="2142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816599" y="2740071"/>
            <a:ext cx="6383599" cy="4939309"/>
          </a:xfrm>
          <a:custGeom>
            <a:avLst/>
            <a:gdLst/>
            <a:ahLst/>
            <a:cxnLst/>
            <a:rect l="l" t="t" r="r" b="b"/>
            <a:pathLst>
              <a:path w="6383599" h="4939309">
                <a:moveTo>
                  <a:pt x="0" y="0"/>
                </a:moveTo>
                <a:lnTo>
                  <a:pt x="6383598" y="0"/>
                </a:lnTo>
                <a:lnTo>
                  <a:pt x="6383598" y="4939309"/>
                </a:lnTo>
                <a:lnTo>
                  <a:pt x="0" y="49393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050556"/>
            <a:ext cx="14973300" cy="1393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BENIGN VS MALIGNANT DISTRIBUTION </a:t>
            </a:r>
            <a:r>
              <a:rPr lang="en-US" sz="3999" b="1" spc="799" dirty="0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MASS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315200" cy="2234461"/>
          </a:xfrm>
          <a:custGeom>
            <a:avLst/>
            <a:gdLst/>
            <a:ahLst/>
            <a:cxnLst/>
            <a:rect l="l" t="t" r="r" b="b"/>
            <a:pathLst>
              <a:path w="7315200" h="2234461">
                <a:moveTo>
                  <a:pt x="0" y="0"/>
                </a:moveTo>
                <a:lnTo>
                  <a:pt x="7315200" y="0"/>
                </a:lnTo>
                <a:lnTo>
                  <a:pt x="7315200" y="2234461"/>
                </a:lnTo>
                <a:lnTo>
                  <a:pt x="0" y="2234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76839" y="2835272"/>
            <a:ext cx="8067161" cy="5949531"/>
          </a:xfrm>
          <a:custGeom>
            <a:avLst/>
            <a:gdLst/>
            <a:ahLst/>
            <a:cxnLst/>
            <a:rect l="l" t="t" r="r" b="b"/>
            <a:pathLst>
              <a:path w="8067161" h="5949531">
                <a:moveTo>
                  <a:pt x="0" y="0"/>
                </a:moveTo>
                <a:lnTo>
                  <a:pt x="8067161" y="0"/>
                </a:lnTo>
                <a:lnTo>
                  <a:pt x="8067161" y="5949531"/>
                </a:lnTo>
                <a:lnTo>
                  <a:pt x="0" y="5949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742003" y="2835272"/>
            <a:ext cx="8067161" cy="5949531"/>
          </a:xfrm>
          <a:custGeom>
            <a:avLst/>
            <a:gdLst/>
            <a:ahLst/>
            <a:cxnLst/>
            <a:rect l="l" t="t" r="r" b="b"/>
            <a:pathLst>
              <a:path w="8067161" h="5949531">
                <a:moveTo>
                  <a:pt x="0" y="0"/>
                </a:moveTo>
                <a:lnTo>
                  <a:pt x="8067161" y="0"/>
                </a:lnTo>
                <a:lnTo>
                  <a:pt x="8067161" y="5949531"/>
                </a:lnTo>
                <a:lnTo>
                  <a:pt x="0" y="59495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050556"/>
            <a:ext cx="16116300" cy="1393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BENIGN VS MALIGNANT DISTRIBUTION </a:t>
            </a:r>
          </a:p>
          <a:p>
            <a:pPr algn="l">
              <a:lnSpc>
                <a:spcPts val="5599"/>
              </a:lnSpc>
            </a:pPr>
            <a:r>
              <a:rPr lang="en-US" sz="3999" b="1" spc="799" dirty="0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CALCIFICATION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49059" y="1469652"/>
            <a:ext cx="10195107" cy="7439588"/>
          </a:xfrm>
          <a:custGeom>
            <a:avLst/>
            <a:gdLst/>
            <a:ahLst/>
            <a:cxnLst/>
            <a:rect l="l" t="t" r="r" b="b"/>
            <a:pathLst>
              <a:path w="10195107" h="7439588">
                <a:moveTo>
                  <a:pt x="0" y="7439589"/>
                </a:moveTo>
                <a:lnTo>
                  <a:pt x="0" y="0"/>
                </a:lnTo>
                <a:lnTo>
                  <a:pt x="10195107" y="0"/>
                </a:lnTo>
                <a:lnTo>
                  <a:pt x="10195107" y="7439589"/>
                </a:lnTo>
                <a:lnTo>
                  <a:pt x="0" y="7439589"/>
                </a:lnTo>
                <a:close/>
              </a:path>
            </a:pathLst>
          </a:custGeom>
          <a:blipFill>
            <a:blip r:embed="rId2"/>
            <a:stretch>
              <a:fillRect l="-3483" t="-5340" b="-53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7903995" y="1401135"/>
            <a:ext cx="10056633" cy="7576623"/>
          </a:xfrm>
          <a:custGeom>
            <a:avLst/>
            <a:gdLst/>
            <a:ahLst/>
            <a:cxnLst/>
            <a:rect l="l" t="t" r="r" b="b"/>
            <a:pathLst>
              <a:path w="10056633" h="7576623">
                <a:moveTo>
                  <a:pt x="0" y="0"/>
                </a:moveTo>
                <a:lnTo>
                  <a:pt x="10056633" y="0"/>
                </a:lnTo>
                <a:lnTo>
                  <a:pt x="10056633" y="7576623"/>
                </a:lnTo>
                <a:lnTo>
                  <a:pt x="0" y="7576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76" t="-377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2788474"/>
            <a:ext cx="2643292" cy="1230332"/>
            <a:chOff x="0" y="0"/>
            <a:chExt cx="3524389" cy="16404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24389" cy="1640443"/>
            </a:xfrm>
            <a:custGeom>
              <a:avLst/>
              <a:gdLst/>
              <a:ahLst/>
              <a:cxnLst/>
              <a:rect l="l" t="t" r="r" b="b"/>
              <a:pathLst>
                <a:path w="3524389" h="1640443">
                  <a:moveTo>
                    <a:pt x="0" y="0"/>
                  </a:moveTo>
                  <a:lnTo>
                    <a:pt x="3524389" y="0"/>
                  </a:lnTo>
                  <a:lnTo>
                    <a:pt x="3524389" y="1640443"/>
                  </a:lnTo>
                  <a:lnTo>
                    <a:pt x="0" y="1640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11906" y="450087"/>
              <a:ext cx="2676442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 spc="799">
                  <a:solidFill>
                    <a:srgbClr val="504C44"/>
                  </a:solidFill>
                  <a:latin typeface="Baskerville Display PT"/>
                  <a:ea typeface="Baskerville Display PT"/>
                  <a:cs typeface="Baskerville Display PT"/>
                  <a:sym typeface="Baskerville Display PT"/>
                </a:rPr>
                <a:t>MASS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077331" y="2788474"/>
            <a:ext cx="2643292" cy="1230332"/>
            <a:chOff x="0" y="0"/>
            <a:chExt cx="3524389" cy="16404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24389" cy="1640443"/>
            </a:xfrm>
            <a:custGeom>
              <a:avLst/>
              <a:gdLst/>
              <a:ahLst/>
              <a:cxnLst/>
              <a:rect l="l" t="t" r="r" b="b"/>
              <a:pathLst>
                <a:path w="3524389" h="1640443">
                  <a:moveTo>
                    <a:pt x="0" y="0"/>
                  </a:moveTo>
                  <a:lnTo>
                    <a:pt x="3524389" y="0"/>
                  </a:lnTo>
                  <a:lnTo>
                    <a:pt x="3524389" y="1640443"/>
                  </a:lnTo>
                  <a:lnTo>
                    <a:pt x="0" y="1640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23973" y="351380"/>
              <a:ext cx="2676442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 spc="799">
                  <a:solidFill>
                    <a:srgbClr val="504C44"/>
                  </a:solidFill>
                  <a:latin typeface="Baskerville Display PT"/>
                  <a:ea typeface="Baskerville Display PT"/>
                  <a:cs typeface="Baskerville Display PT"/>
                  <a:sym typeface="Baskerville Display PT"/>
                </a:rPr>
                <a:t>CALC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1668" y="1863498"/>
            <a:ext cx="11065495" cy="3853224"/>
          </a:xfrm>
          <a:custGeom>
            <a:avLst/>
            <a:gdLst/>
            <a:ahLst/>
            <a:cxnLst/>
            <a:rect l="l" t="t" r="r" b="b"/>
            <a:pathLst>
              <a:path w="11065495" h="3853224">
                <a:moveTo>
                  <a:pt x="0" y="0"/>
                </a:moveTo>
                <a:lnTo>
                  <a:pt x="11065495" y="0"/>
                </a:lnTo>
                <a:lnTo>
                  <a:pt x="11065495" y="3853224"/>
                </a:lnTo>
                <a:lnTo>
                  <a:pt x="0" y="3853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492722" y="5716722"/>
            <a:ext cx="11456316" cy="4112928"/>
          </a:xfrm>
          <a:custGeom>
            <a:avLst/>
            <a:gdLst/>
            <a:ahLst/>
            <a:cxnLst/>
            <a:rect l="l" t="t" r="r" b="b"/>
            <a:pathLst>
              <a:path w="11456316" h="4112928">
                <a:moveTo>
                  <a:pt x="0" y="0"/>
                </a:moveTo>
                <a:lnTo>
                  <a:pt x="11456316" y="0"/>
                </a:lnTo>
                <a:lnTo>
                  <a:pt x="11456316" y="4112928"/>
                </a:lnTo>
                <a:lnTo>
                  <a:pt x="0" y="4112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62025"/>
            <a:ext cx="436309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ASSESSMENT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673737" y="1815873"/>
            <a:ext cx="148136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504C44"/>
                </a:solidFill>
                <a:latin typeface="Inter Bold"/>
                <a:ea typeface="Inter Bold"/>
                <a:cs typeface="Inter Bold"/>
                <a:sym typeface="Inter Bold"/>
              </a:rPr>
              <a:t>01 Mass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943106"/>
            <a:ext cx="129922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504C44"/>
                </a:solidFill>
                <a:latin typeface="Inter Bold"/>
                <a:ea typeface="Inter Bold"/>
                <a:cs typeface="Inter Bold"/>
                <a:sym typeface="Inter Bold"/>
              </a:rPr>
              <a:t>02 Calc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73737" y="2410949"/>
            <a:ext cx="4585563" cy="207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3"/>
              </a:lnSpc>
            </a:pPr>
            <a:r>
              <a:rPr lang="en-US" sz="1966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0: Benign: 86.42%, Malignant: 13.58% </a:t>
            </a:r>
          </a:p>
          <a:p>
            <a:pPr algn="l">
              <a:lnSpc>
                <a:spcPts val="2753"/>
              </a:lnSpc>
            </a:pPr>
            <a:r>
              <a:rPr lang="en-US" sz="1966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1: Benign: 0.0%, Malignant: 100.0% </a:t>
            </a:r>
          </a:p>
          <a:p>
            <a:pPr algn="l">
              <a:lnSpc>
                <a:spcPts val="2753"/>
              </a:lnSpc>
            </a:pPr>
            <a:r>
              <a:rPr lang="en-US" sz="1966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2: Benign: 98.9%, Malignant: 1.1% </a:t>
            </a:r>
          </a:p>
          <a:p>
            <a:pPr algn="l">
              <a:lnSpc>
                <a:spcPts val="2753"/>
              </a:lnSpc>
            </a:pPr>
            <a:r>
              <a:rPr lang="en-US" sz="1966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3: Benign: 86.54%, Malignant: 13.46% </a:t>
            </a:r>
          </a:p>
          <a:p>
            <a:pPr algn="l">
              <a:lnSpc>
                <a:spcPts val="2753"/>
              </a:lnSpc>
            </a:pPr>
            <a:r>
              <a:rPr lang="en-US" sz="1966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4: Benign: 50.71%, Malignant: 49.29% </a:t>
            </a:r>
          </a:p>
          <a:p>
            <a:pPr algn="l">
              <a:lnSpc>
                <a:spcPts val="2753"/>
              </a:lnSpc>
            </a:pPr>
            <a:r>
              <a:rPr lang="en-US" sz="1966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5: Benign: 2.94%, Malignant: 97.06%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541856"/>
            <a:ext cx="5312947" cy="1716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1971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0: Benign: 51.32%, Malignant: 48.68%</a:t>
            </a:r>
          </a:p>
          <a:p>
            <a:pPr algn="l">
              <a:lnSpc>
                <a:spcPts val="2760"/>
              </a:lnSpc>
            </a:pPr>
            <a:r>
              <a:rPr lang="en-US" sz="1971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2: Benign: 99.82%, Malignant: 0.18%</a:t>
            </a:r>
          </a:p>
          <a:p>
            <a:pPr algn="l">
              <a:lnSpc>
                <a:spcPts val="2760"/>
              </a:lnSpc>
            </a:pPr>
            <a:r>
              <a:rPr lang="en-US" sz="1971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3: Benign: 53.1%, Malignant 46.9%</a:t>
            </a:r>
          </a:p>
          <a:p>
            <a:pPr algn="l">
              <a:lnSpc>
                <a:spcPts val="2760"/>
              </a:lnSpc>
            </a:pPr>
            <a:r>
              <a:rPr lang="en-US" sz="1971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4: Benign: 58.65%, Malignant: 41.35%</a:t>
            </a:r>
          </a:p>
          <a:p>
            <a:pPr algn="l">
              <a:lnSpc>
                <a:spcPts val="2760"/>
              </a:lnSpc>
            </a:pPr>
            <a:r>
              <a:rPr lang="en-US" sz="1971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5: Benign: 1.01%, Malignant: 98.99%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315200" cy="2234461"/>
          </a:xfrm>
          <a:custGeom>
            <a:avLst/>
            <a:gdLst/>
            <a:ahLst/>
            <a:cxnLst/>
            <a:rect l="l" t="t" r="r" b="b"/>
            <a:pathLst>
              <a:path w="7315200" h="2234461">
                <a:moveTo>
                  <a:pt x="0" y="0"/>
                </a:moveTo>
                <a:lnTo>
                  <a:pt x="7315200" y="0"/>
                </a:lnTo>
                <a:lnTo>
                  <a:pt x="7315200" y="2234461"/>
                </a:lnTo>
                <a:lnTo>
                  <a:pt x="0" y="2234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099064" y="4416293"/>
            <a:ext cx="11001781" cy="4773259"/>
          </a:xfrm>
          <a:custGeom>
            <a:avLst/>
            <a:gdLst/>
            <a:ahLst/>
            <a:cxnLst/>
            <a:rect l="l" t="t" r="r" b="b"/>
            <a:pathLst>
              <a:path w="11001781" h="4773259">
                <a:moveTo>
                  <a:pt x="0" y="0"/>
                </a:moveTo>
                <a:lnTo>
                  <a:pt x="11001781" y="0"/>
                </a:lnTo>
                <a:lnTo>
                  <a:pt x="11001781" y="4773259"/>
                </a:lnTo>
                <a:lnTo>
                  <a:pt x="0" y="47732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050556"/>
            <a:ext cx="1287454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PREPROCESSING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99888" y="2731586"/>
            <a:ext cx="9688336" cy="222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9318" lvl="1" indent="-344659" algn="l">
              <a:lnSpc>
                <a:spcPts val="4469"/>
              </a:lnSpc>
              <a:buFont typeface="Arial"/>
              <a:buChar char="•"/>
            </a:pPr>
            <a:r>
              <a:rPr lang="en-US" sz="3192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PyCaret - impossible to control train-test splits</a:t>
            </a:r>
          </a:p>
          <a:p>
            <a:pPr marL="689318" lvl="1" indent="-344659" algn="l">
              <a:lnSpc>
                <a:spcPts val="4469"/>
              </a:lnSpc>
              <a:buFont typeface="Arial"/>
              <a:buChar char="•"/>
            </a:pPr>
            <a:r>
              <a:rPr lang="en-US" sz="3192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Custom Compare models function</a:t>
            </a:r>
          </a:p>
          <a:p>
            <a:pPr marL="689318" lvl="1" indent="-344659" algn="l">
              <a:lnSpc>
                <a:spcPts val="4469"/>
              </a:lnSpc>
              <a:buFont typeface="Arial"/>
              <a:buChar char="•"/>
            </a:pPr>
            <a:r>
              <a:rPr lang="en-US" sz="3192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One hot</a:t>
            </a:r>
          </a:p>
          <a:p>
            <a:pPr marL="689318" lvl="1" indent="-344659" algn="l">
              <a:lnSpc>
                <a:spcPts val="4469"/>
              </a:lnSpc>
              <a:buFont typeface="Arial"/>
              <a:buChar char="•"/>
            </a:pPr>
            <a:r>
              <a:rPr lang="en-US" sz="3192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Abnormality ID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472</Words>
  <Application>Microsoft Macintosh PowerPoint</Application>
  <PresentationFormat>Custom</PresentationFormat>
  <Paragraphs>113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Baskerville Display PT</vt:lpstr>
      <vt:lpstr>Inter</vt:lpstr>
      <vt:lpstr>Arial</vt:lpstr>
      <vt:lpstr>Baskerville Display PT Bold</vt:lpstr>
      <vt:lpstr>Inter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DDSM - Breast cancer classification</dc:title>
  <cp:lastModifiedBy>Maya Hayat</cp:lastModifiedBy>
  <cp:revision>2</cp:revision>
  <dcterms:created xsi:type="dcterms:W3CDTF">2006-08-16T00:00:00Z</dcterms:created>
  <dcterms:modified xsi:type="dcterms:W3CDTF">2024-10-26T13:01:25Z</dcterms:modified>
  <dc:identifier>DAGPUDJPCP0</dc:identifier>
</cp:coreProperties>
</file>